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6" r:id="rId2"/>
    <p:sldId id="274" r:id="rId3"/>
    <p:sldId id="261" r:id="rId4"/>
    <p:sldId id="257" r:id="rId5"/>
    <p:sldId id="256" r:id="rId6"/>
    <p:sldId id="258" r:id="rId7"/>
    <p:sldId id="259" r:id="rId8"/>
    <p:sldId id="260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E89"/>
    <a:srgbClr val="3080D8"/>
    <a:srgbClr val="FBB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9919B-605B-4835-8EEC-B2E8ED6896A7}" type="datetimeFigureOut">
              <a:rPr lang="es-CO" smtClean="0"/>
              <a:t>18/11/2022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603B9-4929-4F72-9DE4-0B202ED934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3707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4A26B-5E78-4486-93A6-21F605BBBF41}" type="datetimeFigureOut">
              <a:rPr lang="es-CO" smtClean="0"/>
              <a:t>18/11/2022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D3AB4-A669-45AD-9569-F496509BE2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107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4F7B2F-5357-4889-B949-73A28C8D6F1D}" type="datetimeFigureOut">
              <a:rPr lang="es-CO" smtClean="0"/>
              <a:t>18/11/2022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7319-C8C5-4C4E-82E8-AF6C1F416B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020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77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098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4F7B2F-5357-4889-B949-73A28C8D6F1D}" type="datetimeFigureOut">
              <a:rPr lang="es-CO" smtClean="0"/>
              <a:t>18/11/2022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7319-C8C5-4C4E-82E8-AF6C1F416B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6154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4F7B2F-5357-4889-B949-73A28C8D6F1D}" type="datetimeFigureOut">
              <a:rPr lang="es-CO" smtClean="0"/>
              <a:t>18/11/2022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7319-C8C5-4C4E-82E8-AF6C1F416B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337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0794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390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1578" y="512240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pic>
        <p:nvPicPr>
          <p:cNvPr id="6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12191999" cy="885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76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69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4F7B2F-5357-4889-B949-73A28C8D6F1D}" type="datetimeFigureOut">
              <a:rPr lang="es-CO" smtClean="0"/>
              <a:t>18/11/2022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327319-C8C5-4C4E-82E8-AF6C1F416BA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979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87008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pic>
        <p:nvPicPr>
          <p:cNvPr id="9" name="Google Shape;54;p13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-1"/>
            <a:ext cx="12191999" cy="88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5;p13"/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6282281"/>
            <a:ext cx="12193371" cy="636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8804637C-E97D-33B7-5947-75A028C58013}"/>
              </a:ext>
            </a:extLst>
          </p:cNvPr>
          <p:cNvGrpSpPr/>
          <p:nvPr userDrawn="1"/>
        </p:nvGrpSpPr>
        <p:grpSpPr>
          <a:xfrm>
            <a:off x="1" y="5599713"/>
            <a:ext cx="12191999" cy="1424373"/>
            <a:chOff x="29980" y="4167871"/>
            <a:chExt cx="9143999" cy="1184449"/>
          </a:xfrm>
        </p:grpSpPr>
        <p:pic>
          <p:nvPicPr>
            <p:cNvPr id="12" name="Google Shape;56;p1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166586" y="4167871"/>
              <a:ext cx="2007393" cy="1184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F8015A8-DB55-2DA6-977B-A7603C8C8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980" y="4452079"/>
              <a:ext cx="1637367" cy="618756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CD081AA-8822-3DE9-DA3C-ECE05BC92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04399" y="4407109"/>
              <a:ext cx="1637367" cy="529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501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atabase-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://www.pngall.com/database-png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mbiaenmapas.gov.c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datos.gov.co/dataset/Registros-1-Municipio-de-Gir-n/2d7k-a6e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atabase-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atabase-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pixabay.com/vectors/arrow-turn-around-blue-sign-symbol-308642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database-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913" y="1587685"/>
            <a:ext cx="11619878" cy="2317767"/>
          </a:xfrm>
        </p:spPr>
        <p:txBody>
          <a:bodyPr>
            <a:noAutofit/>
          </a:bodyPr>
          <a:lstStyle/>
          <a:p>
            <a:pPr algn="ctr"/>
            <a:r>
              <a:rPr lang="es-ES" sz="4800" b="1" dirty="0">
                <a:solidFill>
                  <a:srgbClr val="1A4E89"/>
                </a:solidFill>
                <a:latin typeface="+mn-lt"/>
              </a:rPr>
              <a:t>Migración de información a un modelo de </a:t>
            </a:r>
            <a:r>
              <a:rPr lang="es-ES" sz="4800" b="1" dirty="0" smtClean="0">
                <a:solidFill>
                  <a:srgbClr val="1A4E89"/>
                </a:solidFill>
                <a:latin typeface="+mn-lt"/>
              </a:rPr>
              <a:t>Interlis</a:t>
            </a:r>
            <a:br>
              <a:rPr lang="es-ES" sz="4800" b="1" dirty="0" smtClean="0">
                <a:solidFill>
                  <a:srgbClr val="1A4E89"/>
                </a:solidFill>
                <a:latin typeface="+mn-lt"/>
              </a:rPr>
            </a:br>
            <a:r>
              <a:rPr lang="es-ES" sz="4800" b="1" dirty="0" smtClean="0">
                <a:solidFill>
                  <a:srgbClr val="1A4E89"/>
                </a:solidFill>
                <a:latin typeface="+mn-lt"/>
              </a:rPr>
              <a:t> </a:t>
            </a:r>
            <a:r>
              <a:rPr lang="es-ES" sz="4800" b="1" dirty="0">
                <a:solidFill>
                  <a:srgbClr val="1A4E89"/>
                </a:solidFill>
                <a:latin typeface="+mn-lt"/>
              </a:rPr>
              <a:t>(Caso de uso modelo RIC)</a:t>
            </a:r>
            <a:endParaRPr lang="es-CO" sz="4800" b="1" dirty="0">
              <a:solidFill>
                <a:srgbClr val="1A4E89"/>
              </a:solidFill>
              <a:latin typeface="+mn-lt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314881" y="3911764"/>
            <a:ext cx="5917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Profesor(a): Leonardo Cardona y Cristian Rodriguez</a:t>
            </a:r>
          </a:p>
          <a:p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7599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159985"/>
              </p:ext>
            </p:extLst>
          </p:nvPr>
        </p:nvGraphicFramePr>
        <p:xfrm>
          <a:off x="1866899" y="1710266"/>
          <a:ext cx="8740776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0388">
                  <a:extLst>
                    <a:ext uri="{9D8B030D-6E8A-4147-A177-3AD203B41FA5}">
                      <a16:colId xmlns:a16="http://schemas.microsoft.com/office/drawing/2014/main" val="1234081075"/>
                    </a:ext>
                  </a:extLst>
                </a:gridCol>
                <a:gridCol w="4370388">
                  <a:extLst>
                    <a:ext uri="{9D8B030D-6E8A-4147-A177-3AD203B41FA5}">
                      <a16:colId xmlns:a16="http://schemas.microsoft.com/office/drawing/2014/main" val="4069297311"/>
                    </a:ext>
                  </a:extLst>
                </a:gridCol>
              </a:tblGrid>
              <a:tr h="467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800" dirty="0" smtClean="0"/>
                        <a:t>Insumos alfanuméricos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dirty="0" smtClean="0"/>
                        <a:t>Insumos geográficos</a:t>
                      </a:r>
                      <a:endParaRPr lang="es-CO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559118"/>
                  </a:ext>
                </a:extLst>
              </a:tr>
              <a:tr h="1566005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Estructura de atributos.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Atributos no esenciales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Corrección de caracteres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Estado jurídico de la información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s-CO" b="1" dirty="0" smtClean="0"/>
                        <a:t>Caracteres especiales</a:t>
                      </a:r>
                    </a:p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CO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debe eliminar los nodos duplicados.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CO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Superposición de nodos de la misma capa.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395426"/>
                  </a:ext>
                </a:extLst>
              </a:tr>
            </a:tbl>
          </a:graphicData>
        </a:graphic>
      </p:graphicFrame>
      <p:pic>
        <p:nvPicPr>
          <p:cNvPr id="12" name="Picture 13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E6FA4BF1-DC18-410C-AD68-9675875B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30" y="1710266"/>
            <a:ext cx="4573067" cy="3157009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4502659" y="808777"/>
            <a:ext cx="3054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Errores topológicos</a:t>
            </a:r>
            <a:endParaRPr lang="es-CO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66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608896" y="424934"/>
            <a:ext cx="4963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Normalización</a:t>
            </a:r>
            <a:endParaRPr lang="es-CO" sz="4800" dirty="0"/>
          </a:p>
        </p:txBody>
      </p:sp>
      <p:sp>
        <p:nvSpPr>
          <p:cNvPr id="4" name="Rectángulo 3"/>
          <p:cNvSpPr/>
          <p:nvPr/>
        </p:nvSpPr>
        <p:spPr>
          <a:xfrm>
            <a:off x="904334" y="1475006"/>
            <a:ext cx="10372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Se realiza el proceso de normalización con cada uno de los insumos, en el se busca estructurar </a:t>
            </a:r>
            <a:r>
              <a:rPr lang="es-CO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los atributos tal como lo define </a:t>
            </a:r>
            <a:r>
              <a:rPr lang="es-CO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el modelo LADM, más específicamente en el modelo de </a:t>
            </a: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Registro Información Catastral.</a:t>
            </a:r>
            <a:endParaRPr lang="es-CO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8173010" y="2994784"/>
            <a:ext cx="1870961" cy="2073086"/>
          </a:xfrm>
          <a:prstGeom prst="rect">
            <a:avLst/>
          </a:prstGeom>
        </p:spPr>
      </p:pic>
      <p:pic>
        <p:nvPicPr>
          <p:cNvPr id="6" name="Picture 6" descr="OGC GeoPackage">
            <a:extLst>
              <a:ext uri="{FF2B5EF4-FFF2-40B4-BE49-F238E27FC236}">
                <a16:creationId xmlns:a16="http://schemas.microsoft.com/office/drawing/2014/main" id="{CC792D33-9F12-4D33-A32F-99387147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95" y="4514563"/>
            <a:ext cx="1421008" cy="106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48" y="2398336"/>
            <a:ext cx="1034655" cy="1192897"/>
          </a:xfrm>
          <a:prstGeom prst="rect">
            <a:avLst/>
          </a:prstGeom>
        </p:spPr>
      </p:pic>
      <p:pic>
        <p:nvPicPr>
          <p:cNvPr id="7170" name="Picture 2" descr="lamc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58" y="3297776"/>
            <a:ext cx="14287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angular 8"/>
          <p:cNvCxnSpPr/>
          <p:nvPr/>
        </p:nvCxnSpPr>
        <p:spPr>
          <a:xfrm flipV="1">
            <a:off x="3967679" y="4774151"/>
            <a:ext cx="2199253" cy="414504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>
            <a:stCxn id="7" idx="3"/>
          </p:cNvCxnSpPr>
          <p:nvPr/>
        </p:nvCxnSpPr>
        <p:spPr>
          <a:xfrm>
            <a:off x="3774503" y="2994785"/>
            <a:ext cx="2392429" cy="302991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5" idx="1"/>
          </p:cNvCxnSpPr>
          <p:nvPr/>
        </p:nvCxnSpPr>
        <p:spPr>
          <a:xfrm flipV="1">
            <a:off x="6881307" y="4031327"/>
            <a:ext cx="1291703" cy="463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97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1549399"/>
            <a:ext cx="7183176" cy="4247658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8194" name="Picture 2" descr="Formato de archivo sql - Iconos gratis de interfa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89" y="2885642"/>
            <a:ext cx="1785211" cy="178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816407" y="513834"/>
            <a:ext cx="66607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4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Ejecución del archivo SQL</a:t>
            </a:r>
            <a:endParaRPr lang="es-CO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35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701675"/>
            <a:ext cx="8398888" cy="513397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175000" y="3038475"/>
            <a:ext cx="8369300" cy="2810930"/>
          </a:xfrm>
          <a:prstGeom prst="rect">
            <a:avLst/>
          </a:prstGeom>
          <a:noFill/>
          <a:ln w="53975">
            <a:solidFill>
              <a:srgbClr val="FBBE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3200400" y="1117600"/>
            <a:ext cx="8369300" cy="1920874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476249" y="1698109"/>
            <a:ext cx="215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1A4E89"/>
                </a:solidFill>
              </a:rPr>
              <a:t>1. Modelo relacional </a:t>
            </a:r>
            <a:endParaRPr lang="es-CO" sz="2800" b="1" dirty="0">
              <a:solidFill>
                <a:srgbClr val="1A4E89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57578" y="4068030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 smtClean="0">
                <a:solidFill>
                  <a:srgbClr val="FBBE13"/>
                </a:solidFill>
              </a:rPr>
              <a:t>2.Dominios</a:t>
            </a:r>
            <a:r>
              <a:rPr lang="es-CO" sz="2800" b="1" dirty="0" smtClean="0"/>
              <a:t>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933700" y="470842"/>
            <a:ext cx="646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RIC (Registro de Información Catastral)</a:t>
            </a:r>
            <a:endParaRPr lang="es-CO" sz="24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/>
      <p:bldP spid="5" grpId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06" y="1152524"/>
            <a:ext cx="4979894" cy="45352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567" y="2705098"/>
            <a:ext cx="2854034" cy="269786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79905" y="1152524"/>
            <a:ext cx="4979895" cy="141105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541830" y="1396388"/>
            <a:ext cx="1870865" cy="92333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1. Estructura del modelo RIC con el archivo .</a:t>
            </a:r>
            <a:r>
              <a:rPr lang="es-CO" b="1" dirty="0" err="1" smtClean="0">
                <a:solidFill>
                  <a:schemeClr val="accent1">
                    <a:lumMod val="75000"/>
                  </a:schemeClr>
                </a:solidFill>
              </a:rPr>
              <a:t>ili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579905" y="2980934"/>
            <a:ext cx="4979896" cy="270685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425943" y="3872695"/>
            <a:ext cx="2102641" cy="92333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3. Parámetros de conexión con la base de datos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Conector recto de flecha 10"/>
          <p:cNvCxnSpPr>
            <a:stCxn id="5" idx="1"/>
            <a:endCxn id="6" idx="3"/>
          </p:cNvCxnSpPr>
          <p:nvPr/>
        </p:nvCxnSpPr>
        <p:spPr>
          <a:xfrm flipH="1" flipV="1">
            <a:off x="2412695" y="1858053"/>
            <a:ext cx="1167210" cy="1"/>
          </a:xfrm>
          <a:prstGeom prst="straightConnector1">
            <a:avLst/>
          </a:prstGeom>
          <a:ln w="9525">
            <a:solidFill>
              <a:srgbClr val="308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1"/>
            <a:endCxn id="9" idx="3"/>
          </p:cNvCxnSpPr>
          <p:nvPr/>
        </p:nvCxnSpPr>
        <p:spPr>
          <a:xfrm flipH="1">
            <a:off x="2528584" y="4334360"/>
            <a:ext cx="1051321" cy="0"/>
          </a:xfrm>
          <a:prstGeom prst="straightConnector1">
            <a:avLst/>
          </a:prstGeom>
          <a:ln w="9525">
            <a:solidFill>
              <a:srgbClr val="308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9283409" y="1728264"/>
            <a:ext cx="2800350" cy="36933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. Parámetros avanzado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7334250" y="2705098"/>
            <a:ext cx="1225550" cy="1823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6" name="Conector angular 25"/>
          <p:cNvCxnSpPr>
            <a:stCxn id="24" idx="3"/>
            <a:endCxn id="23" idx="1"/>
          </p:cNvCxnSpPr>
          <p:nvPr/>
        </p:nvCxnSpPr>
        <p:spPr>
          <a:xfrm flipV="1">
            <a:off x="8559800" y="1912930"/>
            <a:ext cx="723609" cy="883337"/>
          </a:xfrm>
          <a:prstGeom prst="bentConnector3">
            <a:avLst>
              <a:gd name="adj1" fmla="val 50000"/>
            </a:avLst>
          </a:prstGeom>
          <a:ln w="9525">
            <a:solidFill>
              <a:srgbClr val="308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3" idx="2"/>
            <a:endCxn id="3" idx="0"/>
          </p:cNvCxnSpPr>
          <p:nvPr/>
        </p:nvCxnSpPr>
        <p:spPr>
          <a:xfrm>
            <a:off x="10683584" y="2097596"/>
            <a:ext cx="0" cy="607502"/>
          </a:xfrm>
          <a:prstGeom prst="straightConnector1">
            <a:avLst/>
          </a:prstGeom>
          <a:ln w="9525">
            <a:solidFill>
              <a:srgbClr val="308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2837702" y="451387"/>
            <a:ext cx="646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Creación de la estructura del modelo RIC</a:t>
            </a:r>
            <a:endParaRPr lang="es-CO" sz="28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6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289342" y="417158"/>
            <a:ext cx="3551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Implementación</a:t>
            </a:r>
            <a:r>
              <a:rPr lang="es-CO" sz="28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ETL</a:t>
            </a:r>
            <a:endParaRPr lang="es-CO" sz="28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29207" y="1194318"/>
            <a:ext cx="10926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Finalmente se procede a realizar el proceso de migración de cada uno de los insumos, los cuales han sido sometidos a las etapas de limpieza, depuración y normalización, se procede a realizar la migración de todos ellos a la estructura del modelo de registro de información catastral con el ETL diseñado, el cual se implementara en </a:t>
            </a:r>
            <a:r>
              <a:rPr lang="es-CO" sz="16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PostgreSQL</a:t>
            </a:r>
            <a:r>
              <a:rPr lang="es-CO" sz="1600" b="1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703410" y="3134200"/>
            <a:ext cx="1227812" cy="1360455"/>
          </a:xfrm>
          <a:prstGeom prst="rect">
            <a:avLst/>
          </a:prstGeom>
        </p:spPr>
      </p:pic>
      <p:pic>
        <p:nvPicPr>
          <p:cNvPr id="6" name="Picture 6" descr="OGC GeoPackage">
            <a:extLst>
              <a:ext uri="{FF2B5EF4-FFF2-40B4-BE49-F238E27FC236}">
                <a16:creationId xmlns:a16="http://schemas.microsoft.com/office/drawing/2014/main" id="{CC792D33-9F12-4D33-A32F-99387147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7" y="4443485"/>
            <a:ext cx="1320926" cy="9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" y="2517393"/>
            <a:ext cx="772854" cy="891055"/>
          </a:xfrm>
          <a:prstGeom prst="rect">
            <a:avLst/>
          </a:prstGeom>
        </p:spPr>
      </p:pic>
      <p:pic>
        <p:nvPicPr>
          <p:cNvPr id="8" name="Picture 2" descr="lamc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557" y="3429688"/>
            <a:ext cx="802773" cy="8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angular 8"/>
          <p:cNvCxnSpPr>
            <a:stCxn id="6" idx="3"/>
            <a:endCxn id="8" idx="2"/>
          </p:cNvCxnSpPr>
          <p:nvPr/>
        </p:nvCxnSpPr>
        <p:spPr>
          <a:xfrm flipV="1">
            <a:off x="1750133" y="4259220"/>
            <a:ext cx="1661811" cy="677962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r 9"/>
          <p:cNvCxnSpPr>
            <a:stCxn id="7" idx="3"/>
            <a:endCxn id="8" idx="0"/>
          </p:cNvCxnSpPr>
          <p:nvPr/>
        </p:nvCxnSpPr>
        <p:spPr>
          <a:xfrm>
            <a:off x="1533018" y="2962921"/>
            <a:ext cx="1878926" cy="466767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8" idx="3"/>
          </p:cNvCxnSpPr>
          <p:nvPr/>
        </p:nvCxnSpPr>
        <p:spPr>
          <a:xfrm>
            <a:off x="3813330" y="3844454"/>
            <a:ext cx="829216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Formato de archivo sql - Iconos gratis de interfaz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10" y="3154809"/>
            <a:ext cx="1288676" cy="12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176023" y="3048658"/>
            <a:ext cx="1327809" cy="1471255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73" y="3557282"/>
            <a:ext cx="1213432" cy="932320"/>
          </a:xfrm>
          <a:prstGeom prst="rect">
            <a:avLst/>
          </a:prstGeom>
        </p:spPr>
      </p:pic>
      <p:cxnSp>
        <p:nvCxnSpPr>
          <p:cNvPr id="49" name="Conector recto de flecha 48"/>
          <p:cNvCxnSpPr>
            <a:stCxn id="5" idx="3"/>
            <a:endCxn id="32" idx="1"/>
          </p:cNvCxnSpPr>
          <p:nvPr/>
        </p:nvCxnSpPr>
        <p:spPr>
          <a:xfrm flipV="1">
            <a:off x="5931222" y="3799147"/>
            <a:ext cx="921688" cy="1528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>
            <a:stCxn id="32" idx="3"/>
            <a:endCxn id="45" idx="1"/>
          </p:cNvCxnSpPr>
          <p:nvPr/>
        </p:nvCxnSpPr>
        <p:spPr>
          <a:xfrm flipV="1">
            <a:off x="8141586" y="3784286"/>
            <a:ext cx="1034437" cy="1486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4780145" y="4544817"/>
            <a:ext cx="952614" cy="2855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 smtClean="0">
                <a:solidFill>
                  <a:schemeClr val="tx1"/>
                </a:solidFill>
              </a:rPr>
              <a:t>Public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9255546" y="4544817"/>
            <a:ext cx="1344029" cy="2855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ETL (RIC)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8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58753" y="2351362"/>
            <a:ext cx="2448911" cy="609600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Creación del gestor y operador catastral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799613" y="2351362"/>
            <a:ext cx="2448911" cy="609600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Registro de información de los predios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9046615" y="2351362"/>
            <a:ext cx="244891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Registro de información de los terrenos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717868" y="1331860"/>
            <a:ext cx="1602830" cy="373118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Direcciones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046615" y="3899011"/>
            <a:ext cx="2448911" cy="609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Registro de información de interesados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637523" y="3899011"/>
            <a:ext cx="2685393" cy="609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Creación de la agrupación de interesados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479462" y="1322661"/>
            <a:ext cx="2086306" cy="373118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Tramites catastrales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058753" y="3899011"/>
            <a:ext cx="2448911" cy="609600"/>
          </a:xfrm>
          <a:prstGeom prst="rect">
            <a:avLst/>
          </a:prstGeom>
          <a:solidFill>
            <a:srgbClr val="FBBE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Registro de derechos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637523" y="5015572"/>
            <a:ext cx="2685393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Fuente administrativa</a:t>
            </a:r>
            <a:endParaRPr lang="es-CO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2" idx="3"/>
            <a:endCxn id="3" idx="1"/>
          </p:cNvCxnSpPr>
          <p:nvPr/>
        </p:nvCxnSpPr>
        <p:spPr>
          <a:xfrm>
            <a:off x="3507664" y="2656162"/>
            <a:ext cx="129194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r 15"/>
          <p:cNvCxnSpPr>
            <a:stCxn id="3" idx="0"/>
          </p:cNvCxnSpPr>
          <p:nvPr/>
        </p:nvCxnSpPr>
        <p:spPr>
          <a:xfrm rot="16200000" flipV="1">
            <a:off x="4970409" y="1297702"/>
            <a:ext cx="646384" cy="1460936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angular 17"/>
          <p:cNvCxnSpPr>
            <a:stCxn id="3" idx="0"/>
            <a:endCxn id="9" idx="2"/>
          </p:cNvCxnSpPr>
          <p:nvPr/>
        </p:nvCxnSpPr>
        <p:spPr>
          <a:xfrm rot="5400000" flipH="1" flipV="1">
            <a:off x="6445551" y="1274298"/>
            <a:ext cx="655583" cy="1498546"/>
          </a:xfrm>
          <a:prstGeom prst="bentConnector3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3" idx="3"/>
          </p:cNvCxnSpPr>
          <p:nvPr/>
        </p:nvCxnSpPr>
        <p:spPr>
          <a:xfrm>
            <a:off x="7248524" y="2656162"/>
            <a:ext cx="184194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4" idx="2"/>
            <a:endCxn id="7" idx="0"/>
          </p:cNvCxnSpPr>
          <p:nvPr/>
        </p:nvCxnSpPr>
        <p:spPr>
          <a:xfrm>
            <a:off x="10271071" y="2960962"/>
            <a:ext cx="0" cy="93804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7" idx="1"/>
            <a:endCxn id="8" idx="3"/>
          </p:cNvCxnSpPr>
          <p:nvPr/>
        </p:nvCxnSpPr>
        <p:spPr>
          <a:xfrm flipH="1">
            <a:off x="7322916" y="4203811"/>
            <a:ext cx="172369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8" idx="1"/>
            <a:endCxn id="10" idx="3"/>
          </p:cNvCxnSpPr>
          <p:nvPr/>
        </p:nvCxnSpPr>
        <p:spPr>
          <a:xfrm flipH="1">
            <a:off x="3507664" y="4203811"/>
            <a:ext cx="112985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angular 28"/>
          <p:cNvCxnSpPr>
            <a:stCxn id="10" idx="2"/>
            <a:endCxn id="11" idx="1"/>
          </p:cNvCxnSpPr>
          <p:nvPr/>
        </p:nvCxnSpPr>
        <p:spPr>
          <a:xfrm rot="16200000" flipH="1">
            <a:off x="3054486" y="3737334"/>
            <a:ext cx="811761" cy="2354314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/>
          <p:cNvSpPr/>
          <p:nvPr/>
        </p:nvSpPr>
        <p:spPr>
          <a:xfrm>
            <a:off x="2903391" y="523312"/>
            <a:ext cx="6551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Secuencia de implementación del </a:t>
            </a:r>
            <a:r>
              <a:rPr lang="es-CO" sz="3200" b="1" dirty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4946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68" y="780288"/>
            <a:ext cx="7369660" cy="4791456"/>
          </a:xfrm>
          <a:prstGeom prst="rect">
            <a:avLst/>
          </a:prstGeom>
          <a:ln w="2222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360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24286"/>
          <a:stretch/>
        </p:blipFill>
        <p:spPr>
          <a:xfrm>
            <a:off x="3488303" y="866871"/>
            <a:ext cx="5984683" cy="466407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725756" y="1514823"/>
            <a:ext cx="5972389" cy="1599313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3725755" y="3283681"/>
            <a:ext cx="5972389" cy="247650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0" y="2003999"/>
            <a:ext cx="2337198" cy="62095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994949" y="392662"/>
            <a:ext cx="34217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del </a:t>
            </a:r>
            <a:r>
              <a:rPr lang="es-CO" sz="3200" b="1" dirty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06723" y="1101461"/>
            <a:ext cx="1862292" cy="307777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sz="1400" b="1" dirty="0" smtClean="0">
                <a:solidFill>
                  <a:schemeClr val="accent1">
                    <a:lumMod val="75000"/>
                  </a:schemeClr>
                </a:solidFill>
              </a:rPr>
              <a:t>1. Tipo de fuente</a:t>
            </a:r>
            <a:endParaRPr lang="es-CO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0175053" y="2052868"/>
            <a:ext cx="1721772" cy="52322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s-CO" sz="1400" b="1" dirty="0" smtClean="0">
                <a:solidFill>
                  <a:schemeClr val="accent1">
                    <a:lumMod val="75000"/>
                  </a:schemeClr>
                </a:solidFill>
              </a:rPr>
              <a:t>2. Modelos y ruta de exportación</a:t>
            </a:r>
            <a:endParaRPr lang="es-CO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33005" y="4260321"/>
            <a:ext cx="2191069" cy="52322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CO" sz="1400" b="1" dirty="0" smtClean="0">
                <a:solidFill>
                  <a:schemeClr val="accent1">
                    <a:lumMod val="75000"/>
                  </a:schemeClr>
                </a:solidFill>
              </a:rPr>
              <a:t>3. Parámetros de conexión de la base de datos</a:t>
            </a:r>
            <a:endParaRPr lang="es-CO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713463" y="1062210"/>
            <a:ext cx="5984683" cy="386280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/>
          <p:cNvCxnSpPr>
            <a:stCxn id="14" idx="1"/>
            <a:endCxn id="11" idx="3"/>
          </p:cNvCxnSpPr>
          <p:nvPr/>
        </p:nvCxnSpPr>
        <p:spPr>
          <a:xfrm flipH="1">
            <a:off x="2669015" y="1255350"/>
            <a:ext cx="10444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1791317" y="1409238"/>
            <a:ext cx="0" cy="5947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3" idx="3"/>
            <a:endCxn id="12" idx="1"/>
          </p:cNvCxnSpPr>
          <p:nvPr/>
        </p:nvCxnSpPr>
        <p:spPr>
          <a:xfrm flipV="1">
            <a:off x="9698145" y="2314478"/>
            <a:ext cx="476908" cy="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7" idx="1"/>
            <a:endCxn id="13" idx="3"/>
          </p:cNvCxnSpPr>
          <p:nvPr/>
        </p:nvCxnSpPr>
        <p:spPr>
          <a:xfrm flipH="1">
            <a:off x="2624074" y="4521931"/>
            <a:ext cx="11016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1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52" y="1553296"/>
            <a:ext cx="7063471" cy="3625193"/>
          </a:xfrm>
          <a:prstGeom prst="rect">
            <a:avLst/>
          </a:prstGeom>
        </p:spPr>
      </p:pic>
      <p:pic>
        <p:nvPicPr>
          <p:cNvPr id="3" name="Picture 2" descr="Cómo Abrir Un Archivo XTF? Extensión De Archivo .XTF - File Extension .XTF">
            <a:extLst>
              <a:ext uri="{FF2B5EF4-FFF2-40B4-BE49-F238E27FC236}">
                <a16:creationId xmlns:a16="http://schemas.microsoft.com/office/drawing/2014/main" id="{1F4C2593-B26E-4ADB-AC50-BF249837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396" y="2537218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848194" y="432234"/>
            <a:ext cx="34217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del </a:t>
            </a:r>
            <a:r>
              <a:rPr lang="es-CO" sz="3200" b="1" dirty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ETL</a:t>
            </a:r>
          </a:p>
        </p:txBody>
      </p:sp>
      <p:cxnSp>
        <p:nvCxnSpPr>
          <p:cNvPr id="7" name="Conector recto de flecha 6"/>
          <p:cNvCxnSpPr>
            <a:stCxn id="2" idx="3"/>
            <a:endCxn id="3" idx="1"/>
          </p:cNvCxnSpPr>
          <p:nvPr/>
        </p:nvCxnSpPr>
        <p:spPr>
          <a:xfrm>
            <a:off x="7983623" y="3365893"/>
            <a:ext cx="1423773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2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10843" y="756356"/>
            <a:ext cx="5206378" cy="643467"/>
          </a:xfrm>
        </p:spPr>
        <p:txBody>
          <a:bodyPr>
            <a:noAutofit/>
          </a:bodyPr>
          <a:lstStyle/>
          <a:p>
            <a:pPr algn="ctr"/>
            <a:r>
              <a:rPr lang="es-CO" b="1" dirty="0" smtClean="0">
                <a:solidFill>
                  <a:srgbClr val="1A4E89"/>
                </a:solidFill>
                <a:latin typeface="+mn-lt"/>
              </a:rPr>
              <a:t>Tabla de contenido</a:t>
            </a:r>
            <a:endParaRPr lang="es-CO" b="1" dirty="0">
              <a:solidFill>
                <a:srgbClr val="1A4E89"/>
              </a:solidFill>
              <a:latin typeface="+mn-l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80877" y="1772356"/>
            <a:ext cx="112663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Requerimientos.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Fuentes de información.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Insumos.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Creación y configuración de la base de datos.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Depuración y limpieza de datos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Normalización.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Implementación del ETL.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Generación del archivo XTF.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2510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62755" y="2438401"/>
            <a:ext cx="9866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9000" b="1" dirty="0" smtClean="0">
                <a:solidFill>
                  <a:srgbClr val="1A4E89"/>
                </a:solidFill>
              </a:rPr>
              <a:t>Muchas gracias</a:t>
            </a:r>
            <a:endParaRPr lang="es-CO" sz="9000" b="1" dirty="0">
              <a:solidFill>
                <a:srgbClr val="1A4E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0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Beaver - Wikipedia, la enciclopedia lib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51" y="3568627"/>
            <a:ext cx="2006922" cy="200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93814" y="485184"/>
            <a:ext cx="6469120" cy="656769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Requerimientos</a:t>
            </a:r>
            <a:endParaRPr lang="es-CO" sz="60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PostgreSQL - Wikipedia, la enciclopedia li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64" y="3322384"/>
            <a:ext cx="1834150" cy="189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chivo:QGIS logo new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899" y="3322384"/>
            <a:ext cx="2165135" cy="216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8" y="1279772"/>
            <a:ext cx="1615827" cy="1615827"/>
          </a:xfrm>
          <a:prstGeom prst="rect">
            <a:avLst/>
          </a:prstGeom>
          <a:ln w="0">
            <a:noFill/>
          </a:ln>
        </p:spPr>
      </p:pic>
      <p:cxnSp>
        <p:nvCxnSpPr>
          <p:cNvPr id="3091" name="Conector curvado 3090"/>
          <p:cNvCxnSpPr/>
          <p:nvPr/>
        </p:nvCxnSpPr>
        <p:spPr>
          <a:xfrm rot="10800000" flipV="1">
            <a:off x="2282853" y="2087686"/>
            <a:ext cx="3095360" cy="1234697"/>
          </a:xfrm>
          <a:prstGeom prst="curved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3" name="Conector curvado 3092"/>
          <p:cNvCxnSpPr>
            <a:stCxn id="3" idx="3"/>
            <a:endCxn id="3076" idx="0"/>
          </p:cNvCxnSpPr>
          <p:nvPr/>
        </p:nvCxnSpPr>
        <p:spPr>
          <a:xfrm>
            <a:off x="6987925" y="2087686"/>
            <a:ext cx="2692542" cy="1234698"/>
          </a:xfrm>
          <a:prstGeom prst="curvedConnector2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5" name="Conector recto de flecha 3094"/>
          <p:cNvCxnSpPr>
            <a:stCxn id="3" idx="2"/>
            <a:endCxn id="3078" idx="0"/>
          </p:cNvCxnSpPr>
          <p:nvPr/>
        </p:nvCxnSpPr>
        <p:spPr>
          <a:xfrm>
            <a:off x="6180012" y="2895599"/>
            <a:ext cx="0" cy="67302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4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7555" y="398961"/>
            <a:ext cx="5789158" cy="679548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Fuentes de </a:t>
            </a:r>
            <a:r>
              <a:rPr lang="es-CO" sz="40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información</a:t>
            </a:r>
            <a:endParaRPr lang="es-CO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25" y="1269669"/>
            <a:ext cx="1738819" cy="1738819"/>
          </a:xfrm>
          <a:prstGeom prst="rect">
            <a:avLst/>
          </a:prstGeom>
        </p:spPr>
      </p:pic>
      <p:sp>
        <p:nvSpPr>
          <p:cNvPr id="5" name="Rectángulo 4">
            <a:hlinkClick r:id="rId3"/>
          </p:cNvPr>
          <p:cNvSpPr/>
          <p:nvPr/>
        </p:nvSpPr>
        <p:spPr>
          <a:xfrm>
            <a:off x="1324126" y="2395625"/>
            <a:ext cx="2729062" cy="42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Colombia </a:t>
            </a:r>
            <a:r>
              <a:rPr lang="es-CO" sz="2000" b="1" dirty="0" smtClean="0"/>
              <a:t>en </a:t>
            </a:r>
            <a:r>
              <a:rPr lang="es-CO" sz="2000" b="1" dirty="0" smtClean="0"/>
              <a:t>mapas </a:t>
            </a:r>
            <a:endParaRPr lang="es-CO" sz="2000" b="1" dirty="0"/>
          </a:p>
        </p:txBody>
      </p:sp>
      <p:sp>
        <p:nvSpPr>
          <p:cNvPr id="10" name="Rectángulo 9">
            <a:hlinkClick r:id="rId4"/>
          </p:cNvPr>
          <p:cNvSpPr/>
          <p:nvPr/>
        </p:nvSpPr>
        <p:spPr>
          <a:xfrm>
            <a:off x="7924319" y="2395624"/>
            <a:ext cx="3624369" cy="422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Datos abiertos de Colombia</a:t>
            </a:r>
            <a:endParaRPr lang="es-CO" sz="2000" b="1" dirty="0"/>
          </a:p>
        </p:txBody>
      </p:sp>
      <p:cxnSp>
        <p:nvCxnSpPr>
          <p:cNvPr id="63" name="Conector angular 62"/>
          <p:cNvCxnSpPr>
            <a:stCxn id="3" idx="1"/>
            <a:endCxn id="5" idx="0"/>
          </p:cNvCxnSpPr>
          <p:nvPr/>
        </p:nvCxnSpPr>
        <p:spPr>
          <a:xfrm rot="10800000" flipV="1">
            <a:off x="2688657" y="2139079"/>
            <a:ext cx="2554068" cy="256546"/>
          </a:xfrm>
          <a:prstGeom prst="bentConnector2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Conector angular 2048"/>
          <p:cNvCxnSpPr>
            <a:stCxn id="3" idx="3"/>
            <a:endCxn id="10" idx="0"/>
          </p:cNvCxnSpPr>
          <p:nvPr/>
        </p:nvCxnSpPr>
        <p:spPr>
          <a:xfrm>
            <a:off x="6981544" y="2139079"/>
            <a:ext cx="2754960" cy="256545"/>
          </a:xfrm>
          <a:prstGeom prst="bentConnector2">
            <a:avLst/>
          </a:prstGeom>
          <a:ln w="3492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Imagen 2061">
            <a:hlinkClick r:id="rId3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907" y="3200399"/>
            <a:ext cx="3197500" cy="2546157"/>
          </a:xfrm>
          <a:prstGeom prst="rect">
            <a:avLst/>
          </a:prstGeom>
          <a:ln w="44450">
            <a:solidFill>
              <a:schemeClr val="accent1">
                <a:shade val="50000"/>
              </a:schemeClr>
            </a:solidFill>
          </a:ln>
        </p:spPr>
      </p:pic>
      <p:pic>
        <p:nvPicPr>
          <p:cNvPr id="2084" name="Imagen 2083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568" y="3198899"/>
            <a:ext cx="4025870" cy="2667790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2103" name="Conector recto 2102"/>
          <p:cNvCxnSpPr>
            <a:stCxn id="5" idx="2"/>
            <a:endCxn id="2062" idx="0"/>
          </p:cNvCxnSpPr>
          <p:nvPr/>
        </p:nvCxnSpPr>
        <p:spPr>
          <a:xfrm>
            <a:off x="2688657" y="2818078"/>
            <a:ext cx="0" cy="382321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6" name="Conector recto 2105"/>
          <p:cNvCxnSpPr>
            <a:stCxn id="10" idx="2"/>
            <a:endCxn id="2084" idx="0"/>
          </p:cNvCxnSpPr>
          <p:nvPr/>
        </p:nvCxnSpPr>
        <p:spPr>
          <a:xfrm flipH="1">
            <a:off x="9736503" y="2818077"/>
            <a:ext cx="1" cy="380822"/>
          </a:xfrm>
          <a:prstGeom prst="line">
            <a:avLst/>
          </a:pr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908367" y="2944281"/>
            <a:ext cx="1983173" cy="2197421"/>
          </a:xfrm>
          <a:prstGeom prst="rect">
            <a:avLst/>
          </a:prstGeom>
        </p:spPr>
      </p:pic>
      <p:pic>
        <p:nvPicPr>
          <p:cNvPr id="7" name="Picture 6" descr="OGC GeoPackage">
            <a:extLst>
              <a:ext uri="{FF2B5EF4-FFF2-40B4-BE49-F238E27FC236}">
                <a16:creationId xmlns:a16="http://schemas.microsoft.com/office/drawing/2014/main" id="{CC792D33-9F12-4D33-A32F-99387147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823" y="4042991"/>
            <a:ext cx="2561957" cy="191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103466" y="2127927"/>
            <a:ext cx="1983173" cy="21974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704" y="3081874"/>
            <a:ext cx="1508967" cy="1739750"/>
          </a:xfrm>
          <a:prstGeom prst="rect">
            <a:avLst/>
          </a:prstGeom>
        </p:spPr>
      </p:pic>
      <p:cxnSp>
        <p:nvCxnSpPr>
          <p:cNvPr id="11" name="Straight Arrow Connector 17">
            <a:extLst>
              <a:ext uri="{FF2B5EF4-FFF2-40B4-BE49-F238E27FC236}">
                <a16:creationId xmlns:a16="http://schemas.microsoft.com/office/drawing/2014/main" id="{B1949147-6465-4952-A37B-4FC5019F6A63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891540" y="3226638"/>
            <a:ext cx="5211926" cy="725111"/>
          </a:xfrm>
          <a:prstGeom prst="straightConnector1">
            <a:avLst/>
          </a:prstGeom>
          <a:ln w="63500">
            <a:headEnd type="arrow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 rot="21153268">
            <a:off x="4759955" y="3021127"/>
            <a:ext cx="37310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600" b="1" dirty="0" smtClean="0"/>
              <a:t>Numero Predial nacional</a:t>
            </a:r>
            <a:endParaRPr lang="es-CO" sz="2600" b="1" dirty="0"/>
          </a:p>
        </p:txBody>
      </p:sp>
      <p:sp>
        <p:nvSpPr>
          <p:cNvPr id="21" name="Título 20"/>
          <p:cNvSpPr>
            <a:spLocks noGrp="1"/>
          </p:cNvSpPr>
          <p:nvPr>
            <p:ph type="title"/>
          </p:nvPr>
        </p:nvSpPr>
        <p:spPr>
          <a:xfrm>
            <a:off x="596899" y="533910"/>
            <a:ext cx="11477625" cy="1325563"/>
          </a:xfrm>
        </p:spPr>
        <p:txBody>
          <a:bodyPr>
            <a:noAutofit/>
          </a:bodyPr>
          <a:lstStyle/>
          <a:p>
            <a:pPr algn="ctr"/>
            <a:r>
              <a:rPr lang="es-CO" sz="47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Relación de insumos geográficos y alfanuméricos</a:t>
            </a:r>
            <a:endParaRPr lang="es-CO" sz="47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822905" y="2574949"/>
            <a:ext cx="220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Geográficos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8993245" y="1754253"/>
            <a:ext cx="220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Alfanuméricos </a:t>
            </a:r>
          </a:p>
        </p:txBody>
      </p:sp>
    </p:spTree>
    <p:extLst>
      <p:ext uri="{BB962C8B-B14F-4D97-AF65-F5344CB8AC3E}">
        <p14:creationId xmlns:p14="http://schemas.microsoft.com/office/powerpoint/2010/main" val="271235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313602" y="2633444"/>
            <a:ext cx="1983173" cy="2197421"/>
          </a:xfrm>
          <a:prstGeom prst="rect">
            <a:avLst/>
          </a:prstGeom>
        </p:spPr>
      </p:pic>
      <p:pic>
        <p:nvPicPr>
          <p:cNvPr id="4" name="Picture 6" descr="OGC GeoPackage">
            <a:extLst>
              <a:ext uri="{FF2B5EF4-FFF2-40B4-BE49-F238E27FC236}">
                <a16:creationId xmlns:a16="http://schemas.microsoft.com/office/drawing/2014/main" id="{CC792D33-9F12-4D33-A32F-99387147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39" y="3980077"/>
            <a:ext cx="1839161" cy="137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7356817" y="1213026"/>
            <a:ext cx="1983173" cy="21974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44" y="2121352"/>
            <a:ext cx="1074012" cy="1238273"/>
          </a:xfrm>
          <a:prstGeom prst="rect">
            <a:avLst/>
          </a:prstGeom>
        </p:spPr>
      </p:pic>
      <p:pic>
        <p:nvPicPr>
          <p:cNvPr id="10" name="Picture 29" descr="Icon&#10;&#10;Description automatically generated">
            <a:extLst>
              <a:ext uri="{FF2B5EF4-FFF2-40B4-BE49-F238E27FC236}">
                <a16:creationId xmlns:a16="http://schemas.microsoft.com/office/drawing/2014/main" id="{C4311236-3A7F-4067-BF91-BDD867FFC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3915219" y="3130608"/>
            <a:ext cx="2335974" cy="1285107"/>
          </a:xfrm>
          <a:prstGeom prst="rect">
            <a:avLst/>
          </a:prstGeom>
        </p:spPr>
      </p:pic>
      <p:pic>
        <p:nvPicPr>
          <p:cNvPr id="12" name="Picture 27" descr="Icon&#10;&#10;Description automatically generated">
            <a:extLst>
              <a:ext uri="{FF2B5EF4-FFF2-40B4-BE49-F238E27FC236}">
                <a16:creationId xmlns:a16="http://schemas.microsoft.com/office/drawing/2014/main" id="{F128B544-D8DE-42C4-9569-609532307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 rot="20200741" flipH="1">
            <a:off x="6882445" y="2332338"/>
            <a:ext cx="1940731" cy="1281855"/>
          </a:xfrm>
          <a:prstGeom prst="rect">
            <a:avLst/>
          </a:prstGeom>
        </p:spPr>
      </p:pic>
      <p:pic>
        <p:nvPicPr>
          <p:cNvPr id="9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160498" y="3494915"/>
            <a:ext cx="2036717" cy="2256750"/>
          </a:xfrm>
          <a:prstGeom prst="rect">
            <a:avLst/>
          </a:prstGeom>
        </p:spPr>
      </p:pic>
      <p:pic>
        <p:nvPicPr>
          <p:cNvPr id="13" name="Picture 2" descr="La nueva versión de PostgreSQL 12 ya se encuentra disponible - Windtux">
            <a:extLst>
              <a:ext uri="{FF2B5EF4-FFF2-40B4-BE49-F238E27FC236}">
                <a16:creationId xmlns:a16="http://schemas.microsoft.com/office/drawing/2014/main" id="{75FFCFAF-3DEE-447D-A278-A30C95DF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906" y="4510469"/>
            <a:ext cx="1855929" cy="132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/>
          <p:cNvSpPr>
            <a:spLocks noGrp="1"/>
          </p:cNvSpPr>
          <p:nvPr>
            <p:ph type="title"/>
          </p:nvPr>
        </p:nvSpPr>
        <p:spPr>
          <a:xfrm>
            <a:off x="656631" y="12551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6600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Insumos</a:t>
            </a:r>
            <a:endParaRPr lang="es-CO" sz="6600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1" y="387131"/>
            <a:ext cx="12395200" cy="1095593"/>
          </a:xfrm>
        </p:spPr>
        <p:txBody>
          <a:bodyPr>
            <a:noAutofit/>
          </a:bodyPr>
          <a:lstStyle/>
          <a:p>
            <a:pPr algn="ctr"/>
            <a:r>
              <a:rPr lang="es-CO" sz="4500" b="1" dirty="0" smtClean="0">
                <a:solidFill>
                  <a:srgbClr val="1A4E89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Creación  y configuración de la base de datos</a:t>
            </a:r>
            <a:endParaRPr lang="es-CO" sz="4500" b="1" dirty="0">
              <a:solidFill>
                <a:srgbClr val="1A4E89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2509323"/>
            <a:ext cx="5119688" cy="2917597"/>
          </a:xfrm>
          <a:prstGeom prst="rect">
            <a:avLst/>
          </a:prstGeom>
          <a:ln w="28575">
            <a:solidFill>
              <a:schemeClr val="accent1">
                <a:shade val="50000"/>
              </a:schemeClr>
            </a:solidFill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206" y="2122822"/>
            <a:ext cx="4751649" cy="3690601"/>
          </a:xfrm>
          <a:prstGeom prst="rect">
            <a:avLst/>
          </a:prstGeom>
          <a:ln w="28575"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CuadroTexto 4"/>
          <p:cNvSpPr txBox="1"/>
          <p:nvPr/>
        </p:nvSpPr>
        <p:spPr>
          <a:xfrm>
            <a:off x="823913" y="1618107"/>
            <a:ext cx="511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1. Creación de la base de datos en </a:t>
            </a:r>
            <a:r>
              <a:rPr lang="es-CO" b="1" dirty="0" err="1" smtClean="0">
                <a:solidFill>
                  <a:schemeClr val="accent1">
                    <a:lumMod val="75000"/>
                  </a:schemeClr>
                </a:solidFill>
              </a:rPr>
              <a:t>PostgreSQL</a:t>
            </a:r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 con soporte de </a:t>
            </a:r>
            <a:r>
              <a:rPr lang="es-CO" b="1" dirty="0" err="1" smtClean="0">
                <a:solidFill>
                  <a:schemeClr val="accent1">
                    <a:lumMod val="75000"/>
                  </a:schemeClr>
                </a:solidFill>
              </a:rPr>
              <a:t>PostGIS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964101" y="1618107"/>
            <a:ext cx="392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2. Creación de la conexión con </a:t>
            </a:r>
            <a:r>
              <a:rPr lang="es-CO" b="1" dirty="0" err="1" smtClean="0">
                <a:solidFill>
                  <a:schemeClr val="accent1">
                    <a:lumMod val="75000"/>
                  </a:schemeClr>
                </a:solidFill>
              </a:rPr>
              <a:t>DBeaver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43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511" r="781"/>
          <a:stretch/>
        </p:blipFill>
        <p:spPr>
          <a:xfrm>
            <a:off x="2021564" y="1871772"/>
            <a:ext cx="3254652" cy="3850109"/>
          </a:xfrm>
          <a:prstGeom prst="rect">
            <a:avLst/>
          </a:prstGeom>
          <a:ln w="28575"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1215146" y="1233931"/>
            <a:ext cx="4323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3. Conexión con </a:t>
            </a:r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QGIS e importe de archivos geográficos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067" y="1880262"/>
            <a:ext cx="4133499" cy="3841619"/>
          </a:xfrm>
          <a:prstGeom prst="rect">
            <a:avLst/>
          </a:prstGeom>
          <a:ln w="28575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ectángulo 10"/>
          <p:cNvSpPr/>
          <p:nvPr/>
        </p:nvSpPr>
        <p:spPr>
          <a:xfrm>
            <a:off x="6504249" y="1248337"/>
            <a:ext cx="544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s-CO" b="1" dirty="0" smtClean="0">
                <a:solidFill>
                  <a:schemeClr val="accent1">
                    <a:lumMod val="75000"/>
                  </a:schemeClr>
                </a:solidFill>
              </a:rPr>
              <a:t>. Conexión con el directorio de archivos alfanuméricos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38101" y="387131"/>
            <a:ext cx="12395200" cy="1095593"/>
          </a:xfrm>
        </p:spPr>
        <p:txBody>
          <a:bodyPr>
            <a:noAutofit/>
          </a:bodyPr>
          <a:lstStyle/>
          <a:p>
            <a:pPr algn="ctr"/>
            <a:r>
              <a:rPr lang="es-CO" sz="4500" b="1" dirty="0" smtClean="0">
                <a:solidFill>
                  <a:srgbClr val="1A4E89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Creación  y configuración de la base de datos</a:t>
            </a:r>
            <a:endParaRPr lang="es-CO" sz="4500" b="1" dirty="0">
              <a:solidFill>
                <a:srgbClr val="1A4E89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63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0712" y="581885"/>
            <a:ext cx="10515600" cy="643460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 smtClean="0">
                <a:solidFill>
                  <a:srgbClr val="1A4E8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Depuración y limpieza de datos</a:t>
            </a:r>
            <a:endParaRPr lang="es-CO" b="1" dirty="0">
              <a:solidFill>
                <a:srgbClr val="1A4E8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3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3BCCA348-925E-45E7-BAC3-BF5405380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297714" y="2668604"/>
            <a:ext cx="2421597" cy="268320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03885" y="1341453"/>
            <a:ext cx="11172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Se deberá realiza un proceso de limpieza y depuración de la información suministrada, de cada uno de los insumos, esto con el objetivo de evitar  algunas inconsistencias que se puedan presentar en el proceso de migración. </a:t>
            </a:r>
            <a:endParaRPr lang="es-MX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82977">
            <a:off x="6319207" y="3586135"/>
            <a:ext cx="2093627" cy="20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1130</TotalTime>
  <Words>451</Words>
  <Application>Microsoft Office PowerPoint</Application>
  <PresentationFormat>Panorámica</PresentationFormat>
  <Paragraphs>68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Verdana</vt:lpstr>
      <vt:lpstr>Tema de Office</vt:lpstr>
      <vt:lpstr>Migración de información a un modelo de Interlis  (Caso de uso modelo RIC)</vt:lpstr>
      <vt:lpstr>Tabla de contenido</vt:lpstr>
      <vt:lpstr>Requerimientos</vt:lpstr>
      <vt:lpstr>Fuentes de información</vt:lpstr>
      <vt:lpstr>Relación de insumos geográficos y alfanuméricos</vt:lpstr>
      <vt:lpstr>Insumos</vt:lpstr>
      <vt:lpstr>Creación  y configuración de la base de datos</vt:lpstr>
      <vt:lpstr>Creación  y configuración de la base de datos</vt:lpstr>
      <vt:lpstr>Depuración y limpieza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Camilo</dc:creator>
  <cp:lastModifiedBy>Camilo</cp:lastModifiedBy>
  <cp:revision>78</cp:revision>
  <dcterms:created xsi:type="dcterms:W3CDTF">2022-10-20T12:29:58Z</dcterms:created>
  <dcterms:modified xsi:type="dcterms:W3CDTF">2022-11-19T00:08:16Z</dcterms:modified>
</cp:coreProperties>
</file>